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09994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09994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e80999482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e80999482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8099948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8099948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80999482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80999482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80999482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80999482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80999482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80999482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e8099948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e8099948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8099948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e8099948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809994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809994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e8099948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e8099948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e8099948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e8099948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e809994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e809994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e80999482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e80999482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8099948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e8099948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8099948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8099948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8099948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8099948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8099948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8099948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8099948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e8099948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8099948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8099948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cxnSp>
        <p:nvCxnSpPr>
          <p:cNvPr id="55" name="Google Shape;55;p13"/>
          <p:cNvCxnSpPr>
            <a:endCxn id="54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5" y="1584475"/>
            <a:ext cx="3128644" cy="20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88575" y="564075"/>
            <a:ext cx="7390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                                  --------------------&gt;                                      Experiments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17025" y="4315300"/>
            <a:ext cx="8153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 intervention strategies to manipulate </a:t>
            </a:r>
            <a:r>
              <a:rPr b="1" lang="en">
                <a:solidFill>
                  <a:srgbClr val="FF0000"/>
                </a:solidFill>
              </a:rPr>
              <a:t>cellular identity</a:t>
            </a:r>
            <a:r>
              <a:rPr lang="en"/>
              <a:t> or </a:t>
            </a:r>
            <a:r>
              <a:rPr b="1" lang="en">
                <a:solidFill>
                  <a:srgbClr val="0000FF"/>
                </a:solidFill>
              </a:rPr>
              <a:t>differentiation trajectories</a:t>
            </a:r>
            <a:r>
              <a:rPr lang="en"/>
              <a:t> based on models of transcription factor networks.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475" y="1078050"/>
            <a:ext cx="3322575" cy="2525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3"/>
          <p:cNvCxnSpPr/>
          <p:nvPr/>
        </p:nvCxnSpPr>
        <p:spPr>
          <a:xfrm flipH="1" rot="5400000">
            <a:off x="7955125" y="2416575"/>
            <a:ext cx="644100" cy="29700"/>
          </a:xfrm>
          <a:prstGeom prst="curvedConnector3">
            <a:avLst>
              <a:gd fmla="val 3691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" name="Google Shape;61;p13"/>
          <p:cNvCxnSpPr/>
          <p:nvPr/>
        </p:nvCxnSpPr>
        <p:spPr>
          <a:xfrm flipH="1" rot="10800000">
            <a:off x="6409725" y="2218575"/>
            <a:ext cx="307200" cy="108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cxnSp>
        <p:nvCxnSpPr>
          <p:cNvPr id="158" name="Google Shape;158;p22"/>
          <p:cNvCxnSpPr>
            <a:endCxn id="157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2"/>
          <p:cNvSpPr txBox="1"/>
          <p:nvPr/>
        </p:nvSpPr>
        <p:spPr>
          <a:xfrm>
            <a:off x="293550" y="689825"/>
            <a:ext cx="4094100" cy="4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Computed differentially expressed genes between each cell type from stages 3-6 (shown on right)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Kept all top genes or filtered to more stringent requirements, such as fold-increase in cell type of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Pseudo-time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Veres et al., the authors looked at “pseudo-time” across the data-- in other words, the likely trajectory across individual cell types based on the structure of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the pseudo-time analysis from the paper, we chose the top 100 genes the correlate with pseudotime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genes were used as input to build the network structure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540374" cy="245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41" y="79250"/>
            <a:ext cx="3933082" cy="24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167" name="Google Shape;167;p23"/>
          <p:cNvCxnSpPr>
            <a:endCxn id="166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90160" r="0" t="0"/>
          <a:stretch/>
        </p:blipFill>
        <p:spPr>
          <a:xfrm>
            <a:off x="7539928" y="496300"/>
            <a:ext cx="686602" cy="46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0" y="656275"/>
            <a:ext cx="2863500" cy="4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AUC variance between folds is low.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MAGIC easier to predict than SC-IMPUTE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Lit-network is pretty good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Variance between genes is larger (not shown)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filtering was applied to literature derived network (red)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shown between repeated analyses (cross-fold validation)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5944" l="36024" r="50025" t="3443"/>
          <a:stretch/>
        </p:blipFill>
        <p:spPr>
          <a:xfrm>
            <a:off x="6124700" y="656275"/>
            <a:ext cx="973426" cy="4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5944" l="0" r="82059" t="3443"/>
          <a:stretch/>
        </p:blipFill>
        <p:spPr>
          <a:xfrm>
            <a:off x="4449250" y="656275"/>
            <a:ext cx="1251825" cy="42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4615963" y="366050"/>
            <a:ext cx="25431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Exp.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6092000" y="366050"/>
            <a:ext cx="12519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Pseudo-time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7323225" y="366050"/>
            <a:ext cx="1682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Network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8368700" y="1295075"/>
            <a:ext cx="1129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8216300" y="3276275"/>
            <a:ext cx="1129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SC-impute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4475275" y="2797252"/>
            <a:ext cx="3834900" cy="218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4475275" y="672500"/>
            <a:ext cx="3834900" cy="210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240550" y="1855625"/>
            <a:ext cx="117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Average Fit</a:t>
            </a:r>
            <a:endParaRPr/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4320575" y="922500"/>
            <a:ext cx="0" cy="163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3"/>
          <p:cNvCxnSpPr/>
          <p:nvPr/>
        </p:nvCxnSpPr>
        <p:spPr>
          <a:xfrm>
            <a:off x="4931950" y="2212225"/>
            <a:ext cx="54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3"/>
          <p:cNvSpPr txBox="1"/>
          <p:nvPr/>
        </p:nvSpPr>
        <p:spPr>
          <a:xfrm>
            <a:off x="4859850" y="2205113"/>
            <a:ext cx="144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Filtering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188" name="Google Shape;188;p24"/>
          <p:cNvCxnSpPr>
            <a:endCxn id="187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4"/>
          <p:cNvSpPr txBox="1"/>
          <p:nvPr/>
        </p:nvSpPr>
        <p:spPr>
          <a:xfrm>
            <a:off x="206125" y="824525"/>
            <a:ext cx="1491900" cy="2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steps progress from green → orange → blue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filtering was applied to literature derived network (red)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shown between genes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25" y="437770"/>
            <a:ext cx="6818148" cy="460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938" y="2525385"/>
            <a:ext cx="5782987" cy="26211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313750" y="1071750"/>
            <a:ext cx="2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Goodness of fit for individual transcription factors vary widely-- some genes are fit more accurately than others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198" name="Google Shape;198;p25"/>
          <p:cNvCxnSpPr>
            <a:endCxn id="197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925" y="-3075"/>
            <a:ext cx="5782987" cy="252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205" name="Google Shape;205;p26"/>
          <p:cNvCxnSpPr>
            <a:endCxn id="204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6"/>
          <p:cNvSpPr txBox="1"/>
          <p:nvPr/>
        </p:nvSpPr>
        <p:spPr>
          <a:xfrm>
            <a:off x="461350" y="673000"/>
            <a:ext cx="81669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Cross-fold validation shows that our results are reproducible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Goodness of fit for individual transcription factors vary widely-- some genes are fit more accurately than others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MAGIC imputation seems to be better than scImpute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The literature derived TF network is about as good as the network derived from differential expression analysis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 next steps</a:t>
            </a:r>
            <a:endParaRPr/>
          </a:p>
        </p:txBody>
      </p:sp>
      <p:cxnSp>
        <p:nvCxnSpPr>
          <p:cNvPr id="212" name="Google Shape;212;p27"/>
          <p:cNvCxnSpPr>
            <a:endCxn id="211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401600" y="525150"/>
            <a:ext cx="72597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Compare to random permutations of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Select 3 best models and using ensembles find core motifs most important for predictions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Overlay model simulations on data and find attractors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Find regulators of </a:t>
            </a:r>
            <a:r>
              <a:rPr lang="en" sz="1800"/>
              <a:t>bifurcation</a:t>
            </a:r>
            <a:r>
              <a:rPr lang="en" sz="1800"/>
              <a:t> junctures.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goals</a:t>
            </a:r>
            <a:endParaRPr/>
          </a:p>
        </p:txBody>
      </p:sp>
      <p:cxnSp>
        <p:nvCxnSpPr>
          <p:cNvPr id="219" name="Google Shape;219;p28"/>
          <p:cNvCxnSpPr>
            <a:endCxn id="218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8"/>
          <p:cNvSpPr txBox="1"/>
          <p:nvPr/>
        </p:nvSpPr>
        <p:spPr>
          <a:xfrm>
            <a:off x="42675" y="394950"/>
            <a:ext cx="81555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</a:t>
            </a:r>
            <a:r>
              <a:rPr lang="en"/>
              <a:t> RNA velocity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 ATACseq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Test manipulation strategies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Identify Pioneer Factors from Simulations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45423" l="0" r="0" t="0"/>
          <a:stretch/>
        </p:blipFill>
        <p:spPr>
          <a:xfrm>
            <a:off x="5081150" y="490350"/>
            <a:ext cx="3999074" cy="21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786" y="2701056"/>
            <a:ext cx="3623787" cy="18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20" y="1471600"/>
            <a:ext cx="2553526" cy="24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3857574"/>
            <a:ext cx="4307551" cy="12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564675" y="510025"/>
            <a:ext cx="7905300" cy="4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Magic &gt; scimpute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For scimpute more filtering is better for diffex-network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Diffex network/filtered and lit-network the node threshold .3 &gt; 0.0 (for magic)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Psuedo time 0&gt;.3 node threshold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Lit network ~ equivalent to diff ex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Auc between folds is reproducible (yah!)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Wide variance in AUC of genes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.3 node norm is better than .5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.5 node norm is bad….undefined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Above .5 is “mirrored”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control “random network”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norm to (0.1,0.2,0.3,gmm,minmax)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threshold 0, 0.1, 0.3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_2_ and _1_ networks (pseudo and diff) + lit-network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BooleaBayes Overview</a:t>
            </a:r>
            <a:endParaRPr/>
          </a:p>
        </p:txBody>
      </p:sp>
      <p:cxnSp>
        <p:nvCxnSpPr>
          <p:cNvPr id="67" name="Google Shape;67;p14"/>
          <p:cNvCxnSpPr>
            <a:endCxn id="66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/>
        </p:nvSpPr>
        <p:spPr>
          <a:xfrm>
            <a:off x="0" y="638025"/>
            <a:ext cx="41226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go from a network to predicting dynamics of cell identity?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need rules that tell us where to go based on our current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rules are based on the structure of our network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0" y="2441825"/>
            <a:ext cx="2488049" cy="2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25" y="702426"/>
            <a:ext cx="3842625" cy="40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77775"/>
            <a:ext cx="8520600" cy="4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-What is the goal.  Predict methods to manipulate cellular identity based on models of transcription factor networks (rational temporal modulation)</a:t>
            </a:r>
            <a:br>
              <a:rPr lang="en"/>
            </a:br>
            <a:r>
              <a:rPr lang="en"/>
              <a:t>-BooleaBayes overview</a:t>
            </a:r>
            <a:br>
              <a:rPr lang="en"/>
            </a:br>
            <a:r>
              <a:rPr lang="en"/>
              <a:t>-What is the ideal data….(count!=value)  different samples (states) for maximal information</a:t>
            </a:r>
            <a:br>
              <a:rPr lang="en"/>
            </a:br>
            <a:r>
              <a:rPr lang="en"/>
              <a:t>-Melton paper (T1D)  2 protocols for </a:t>
            </a:r>
            <a:r>
              <a:rPr lang="en"/>
              <a:t>differentiation</a:t>
            </a:r>
            <a:r>
              <a:rPr lang="en"/>
              <a:t>.  scRNAseq</a:t>
            </a:r>
            <a:br>
              <a:rPr lang="en"/>
            </a:br>
            <a:r>
              <a:rPr lang="en"/>
              <a:t>	-Endocrine differentiation specific data.  NOT disease progression...</a:t>
            </a:r>
            <a:br>
              <a:rPr lang="en"/>
            </a:br>
            <a:r>
              <a:rPr lang="en"/>
              <a:t>-Experiment design</a:t>
            </a:r>
            <a:br>
              <a:rPr lang="en"/>
            </a:br>
            <a:r>
              <a:rPr lang="en"/>
              <a:t>	-Key considerations in building and simulating networks</a:t>
            </a:r>
            <a:br>
              <a:rPr lang="en"/>
            </a:br>
            <a:r>
              <a:rPr lang="en"/>
              <a:t>		-Pruning, nodes, normalization, data imputation</a:t>
            </a:r>
            <a:br>
              <a:rPr lang="en"/>
            </a:br>
            <a:r>
              <a:rPr lang="en"/>
              <a:t>-Prelim results. Comparing network topologies (literature, pseudo, diffex)</a:t>
            </a:r>
            <a:br>
              <a:rPr lang="en"/>
            </a:br>
            <a:r>
              <a:rPr lang="en"/>
              <a:t>-Next steps (overlay in silico simulation with real data)</a:t>
            </a:r>
            <a:br>
              <a:rPr lang="en"/>
            </a:br>
            <a:r>
              <a:rPr lang="en"/>
              <a:t>-Forward looking goals (</a:t>
            </a:r>
            <a:r>
              <a:rPr lang="en"/>
              <a:t>incorporate</a:t>
            </a:r>
            <a:r>
              <a:rPr lang="en"/>
              <a:t> RNA velocity, </a:t>
            </a:r>
            <a:r>
              <a:rPr lang="en"/>
              <a:t>epigenetic</a:t>
            </a:r>
            <a:r>
              <a:rPr lang="en"/>
              <a:t> “omic” signatures (ATACseq data)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BooleaBayes Overview</a:t>
            </a:r>
            <a:endParaRPr/>
          </a:p>
        </p:txBody>
      </p:sp>
      <p:cxnSp>
        <p:nvCxnSpPr>
          <p:cNvPr id="76" name="Google Shape;76;p15"/>
          <p:cNvCxnSpPr>
            <a:endCxn id="75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0" y="638025"/>
            <a:ext cx="41226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go from a network to predicting dynamics of cell identity?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need rules that tell us where to go based on our current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rules are based on the structure of our network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00" y="756650"/>
            <a:ext cx="4716601" cy="317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4325"/>
            <a:ext cx="3559211" cy="23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Data</a:t>
            </a:r>
            <a:endParaRPr/>
          </a:p>
        </p:txBody>
      </p:sp>
      <p:cxnSp>
        <p:nvCxnSpPr>
          <p:cNvPr id="85" name="Google Shape;85;p16"/>
          <p:cNvCxnSpPr>
            <a:endCxn id="84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/>
        </p:nvSpPr>
        <p:spPr>
          <a:xfrm>
            <a:off x="152400" y="434738"/>
            <a:ext cx="8175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count is not the same thing as informative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675" y="9303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0037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11561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1" y="13085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" y="14609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" y="16133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1" y="17657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1" y="19181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1" y="2070500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75" y="10827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475" y="12351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875" y="13875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275" y="15399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675" y="16923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75" y="1844725"/>
            <a:ext cx="3470424" cy="29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475" y="1997125"/>
            <a:ext cx="3470424" cy="29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Data</a:t>
            </a:r>
            <a:endParaRPr/>
          </a:p>
        </p:txBody>
      </p:sp>
      <p:cxnSp>
        <p:nvCxnSpPr>
          <p:cNvPr id="108" name="Google Shape;108;p17"/>
          <p:cNvCxnSpPr>
            <a:endCxn id="107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7"/>
          <p:cNvSpPr txBox="1"/>
          <p:nvPr/>
        </p:nvSpPr>
        <p:spPr>
          <a:xfrm>
            <a:off x="152400" y="434738"/>
            <a:ext cx="8175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the transitions to accurately “</a:t>
            </a:r>
            <a:r>
              <a:rPr lang="en"/>
              <a:t>forecast</a:t>
            </a:r>
            <a:r>
              <a:rPr lang="en"/>
              <a:t>”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/>
        <p:spPr>
          <a:xfrm>
            <a:off x="2075813" y="1115475"/>
            <a:ext cx="4616026" cy="371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(not) </a:t>
            </a:r>
            <a:r>
              <a:rPr lang="en"/>
              <a:t>Ideal Data</a:t>
            </a:r>
            <a:endParaRPr/>
          </a:p>
        </p:txBody>
      </p:sp>
      <p:cxnSp>
        <p:nvCxnSpPr>
          <p:cNvPr id="116" name="Google Shape;116;p18"/>
          <p:cNvCxnSpPr>
            <a:endCxn id="115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5" y="880625"/>
            <a:ext cx="4846924" cy="3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699" y="1666650"/>
            <a:ext cx="3019425" cy="26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8"/>
          <p:cNvCxnSpPr/>
          <p:nvPr/>
        </p:nvCxnSpPr>
        <p:spPr>
          <a:xfrm rot="10800000">
            <a:off x="6090975" y="2656575"/>
            <a:ext cx="469800" cy="98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 rot="10800000">
            <a:off x="6193850" y="2098750"/>
            <a:ext cx="777900" cy="45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 flipH="1" rot="10800000">
            <a:off x="7338675" y="2113475"/>
            <a:ext cx="455100" cy="63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7074500" y="2230950"/>
            <a:ext cx="73500" cy="64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/>
          <p:nvPr/>
        </p:nvCxnSpPr>
        <p:spPr>
          <a:xfrm flipH="1" rot="10800000">
            <a:off x="5812250" y="2524500"/>
            <a:ext cx="264300" cy="5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/>
          <p:nvPr/>
        </p:nvCxnSpPr>
        <p:spPr>
          <a:xfrm rot="10800000">
            <a:off x="7294550" y="2920775"/>
            <a:ext cx="836700" cy="20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Preliminary </a:t>
            </a:r>
            <a:r>
              <a:rPr lang="en"/>
              <a:t>Case Study:  Melton </a:t>
            </a:r>
            <a:r>
              <a:rPr i="1" lang="en"/>
              <a:t>Nature</a:t>
            </a:r>
            <a:r>
              <a:rPr lang="en"/>
              <a:t> paper with scRNAseq for </a:t>
            </a:r>
            <a:r>
              <a:rPr i="1" lang="en"/>
              <a:t>in vitro </a:t>
            </a:r>
            <a:r>
              <a:rPr lang="en"/>
              <a:t>differentiation</a:t>
            </a:r>
            <a:endParaRPr/>
          </a:p>
        </p:txBody>
      </p:sp>
      <p:cxnSp>
        <p:nvCxnSpPr>
          <p:cNvPr id="130" name="Google Shape;130;p19"/>
          <p:cNvCxnSpPr>
            <a:endCxn id="129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950"/>
            <a:ext cx="5674525" cy="17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0125"/>
            <a:ext cx="3588159" cy="2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959" y="2400125"/>
            <a:ext cx="5098641" cy="180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 silico </a:t>
            </a:r>
            <a:r>
              <a:rPr lang="en"/>
              <a:t>experiment design</a:t>
            </a:r>
            <a:endParaRPr/>
          </a:p>
        </p:txBody>
      </p:sp>
      <p:cxnSp>
        <p:nvCxnSpPr>
          <p:cNvPr id="139" name="Google Shape;139;p20"/>
          <p:cNvCxnSpPr>
            <a:endCxn id="138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0"/>
          <p:cNvSpPr txBox="1"/>
          <p:nvPr/>
        </p:nvSpPr>
        <p:spPr>
          <a:xfrm>
            <a:off x="293550" y="689825"/>
            <a:ext cx="86742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Network Types: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-Literature derived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differentially expressed genes using multiple databases (e.g. ENCODE)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genes which vary in pseudotime using the same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Thresholds: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binarize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filter out interactions which are not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Data Imputation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-MAGIC vs. SC-IMPUTE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split the data 80/20 for training and testing.  So 20% of the cells will never be used to fit the boolean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80% remaining data run 5X cross validation to estimate robustness of fitting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cxnSp>
        <p:nvCxnSpPr>
          <p:cNvPr id="146" name="Google Shape;146;p21"/>
          <p:cNvCxnSpPr>
            <a:endCxn id="145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/>
        </p:nvSpPr>
        <p:spPr>
          <a:xfrm>
            <a:off x="293550" y="689825"/>
            <a:ext cx="86742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Derived Network Model + MAGIC imputation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5" y="1547075"/>
            <a:ext cx="4442820" cy="25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50" y="831125"/>
            <a:ext cx="2634800" cy="17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492" y="2828825"/>
            <a:ext cx="2863632" cy="19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946850" y="532075"/>
            <a:ext cx="2566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MAGIC Imputation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5870650" y="2513275"/>
            <a:ext cx="2566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MAGIC Imputation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